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4" r:id="rId1"/>
  </p:sld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31ABB714-01FF-4E0B-8278-5E1AB98E3D70}">
          <p14:sldIdLst>
            <p14:sldId id="257"/>
            <p14:sldId id="259"/>
            <p14:sldId id="258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0"/>
            <p14:sldId id="271"/>
            <p14:sldId id="272"/>
            <p14:sldId id="273"/>
            <p14:sldId id="274"/>
            <p14:sldId id="275"/>
            <p14:sldId id="276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79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1896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36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9978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6828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3887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7841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7400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8636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4471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9035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A817273-FCA9-43A5-B514-323F5EFE5B11}" type="datetimeFigureOut">
              <a:rPr lang="ru-RU" smtClean="0"/>
              <a:t>23.12.2022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F220990-33BE-4654-80BA-2C4817EDDFC5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671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yandex.ru/dev/maps/jsapi/doc/2.1/quick-start/index.html?from=jsapi" TargetMode="External"/><Relationship Id="rId2" Type="http://schemas.openxmlformats.org/officeDocument/2006/relationships/hyperlink" Target="https://learn.microsoft.com/en-us/dotnet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ore.telegram.org/method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142245-C516-3C84-78A0-E4F52A47D4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4099" y="1704653"/>
            <a:ext cx="8915399" cy="2262781"/>
          </a:xfrm>
        </p:spPr>
        <p:txBody>
          <a:bodyPr>
            <a:normAutofit/>
          </a:bodyPr>
          <a:lstStyle/>
          <a:p>
            <a:pPr algn="ctr"/>
            <a:r>
              <a:rPr lang="ru-RU" sz="2800" b="1" spc="0" dirty="0"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КУРСОВОЙ ПРОЕКТ</a:t>
            </a:r>
            <a:br>
              <a:rPr lang="ru-RU" sz="2800" b="1" spc="0" dirty="0"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800" b="1" spc="0" dirty="0"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b="1" spc="0" dirty="0"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программной системы</a:t>
            </a:r>
            <a:br>
              <a:rPr lang="ru-RU" sz="2800" b="1" spc="0" dirty="0"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b="1" spc="0" dirty="0"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«Помощник путешественника</a:t>
            </a:r>
            <a:br>
              <a:rPr lang="ru-RU" sz="2800" b="1" spc="0" dirty="0"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b="1" spc="0" dirty="0">
                <a:solidFill>
                  <a:schemeClr val="tx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по Владимиру»</a:t>
            </a:r>
            <a:endParaRPr lang="ru-RU" sz="2400" spc="0" dirty="0">
              <a:solidFill>
                <a:schemeClr val="tx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4039C7-9C77-8917-6F51-E72B6719CD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ru-RU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	студент гр. ИСТ-220 </a:t>
            </a:r>
          </a:p>
          <a:p>
            <a:pPr algn="r"/>
            <a:r>
              <a:rPr lang="ru-RU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Емельянов В.А.</a:t>
            </a:r>
          </a:p>
          <a:p>
            <a:pPr algn="r"/>
            <a:r>
              <a:rPr lang="ru-RU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Принял:	доц. Вершинин В.В.</a:t>
            </a:r>
          </a:p>
          <a:p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AF583D-5263-E220-719D-0C3DE2EC8925}"/>
              </a:ext>
            </a:extLst>
          </p:cNvPr>
          <p:cNvSpPr txBox="1"/>
          <p:nvPr/>
        </p:nvSpPr>
        <p:spPr>
          <a:xfrm>
            <a:off x="2115866" y="215546"/>
            <a:ext cx="93318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 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«Владимирский государственный университет 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имени Александра Григорьевича и Николая Григорьевича Столетовых»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3DB105-DA16-1DDB-6F62-21684B9DAE4C}"/>
              </a:ext>
            </a:extLst>
          </p:cNvPr>
          <p:cNvSpPr txBox="1"/>
          <p:nvPr/>
        </p:nvSpPr>
        <p:spPr>
          <a:xfrm>
            <a:off x="4402494" y="5917529"/>
            <a:ext cx="33870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Владимир, 2022 </a:t>
            </a:r>
          </a:p>
        </p:txBody>
      </p:sp>
    </p:spTree>
    <p:extLst>
      <p:ext uri="{BB962C8B-B14F-4D97-AF65-F5344CB8AC3E}">
        <p14:creationId xmlns:p14="http://schemas.microsoft.com/office/powerpoint/2010/main" val="3097785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C13462E-2641-F307-5631-943FE0C2A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861" y="889016"/>
            <a:ext cx="5638045" cy="4904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BFF509-2222-C941-419B-775B83A5DF9D}"/>
              </a:ext>
            </a:extLst>
          </p:cNvPr>
          <p:cNvSpPr txBox="1"/>
          <p:nvPr/>
        </p:nvSpPr>
        <p:spPr>
          <a:xfrm>
            <a:off x="1563149" y="102280"/>
            <a:ext cx="90657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</a:rPr>
              <a:t>Используемые сторонние </a:t>
            </a:r>
            <a:r>
              <a:rPr lang="en-US" sz="3600" b="1" u="sng" dirty="0">
                <a:solidFill>
                  <a:schemeClr val="accent2"/>
                </a:solidFill>
              </a:rPr>
              <a:t>API</a:t>
            </a:r>
            <a:endParaRPr lang="ru-RU" sz="3600" b="1" u="sng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574B56-8604-45F1-BB0B-3DA978F8638B}"/>
              </a:ext>
            </a:extLst>
          </p:cNvPr>
          <p:cNvSpPr txBox="1"/>
          <p:nvPr/>
        </p:nvSpPr>
        <p:spPr>
          <a:xfrm>
            <a:off x="5899906" y="6455328"/>
            <a:ext cx="46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10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80AB8-CEFB-9760-FF42-5FD2B08D5164}"/>
              </a:ext>
            </a:extLst>
          </p:cNvPr>
          <p:cNvSpPr txBox="1"/>
          <p:nvPr/>
        </p:nvSpPr>
        <p:spPr>
          <a:xfrm>
            <a:off x="5636701" y="2879635"/>
            <a:ext cx="52640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accent2"/>
                </a:solidFill>
              </a:rPr>
              <a:t>+</a:t>
            </a:r>
            <a:endParaRPr lang="ru-RU" sz="54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8DE4425-FA14-AABB-ABD7-1A5BB474B3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9526" y="1152993"/>
            <a:ext cx="4552014" cy="455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302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FE1399-C7A7-8FD3-511F-7CAD9BDEC5D9}"/>
              </a:ext>
            </a:extLst>
          </p:cNvPr>
          <p:cNvSpPr txBox="1"/>
          <p:nvPr/>
        </p:nvSpPr>
        <p:spPr>
          <a:xfrm>
            <a:off x="1050022" y="276729"/>
            <a:ext cx="100919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latin typeface="Times New Roman" panose="02020603050405020304" pitchFamily="18" charset="0"/>
              </a:rPr>
              <a:t>Фрагмент кода создания чата в </a:t>
            </a:r>
            <a:r>
              <a:rPr lang="ru-RU" sz="3600" b="1" u="sng" dirty="0" err="1">
                <a:solidFill>
                  <a:schemeClr val="accent2"/>
                </a:solidFill>
                <a:latin typeface="Times New Roman" panose="02020603050405020304" pitchFamily="18" charset="0"/>
              </a:rPr>
              <a:t>телеграме</a:t>
            </a:r>
            <a:endParaRPr lang="ru-RU" sz="3600" u="sng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53AF35-2994-556C-E5E6-9444AF19A846}"/>
              </a:ext>
            </a:extLst>
          </p:cNvPr>
          <p:cNvSpPr txBox="1"/>
          <p:nvPr/>
        </p:nvSpPr>
        <p:spPr>
          <a:xfrm>
            <a:off x="5899906" y="6455328"/>
            <a:ext cx="46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11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CA3270D-B1DC-C62B-11E7-47965ED2E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42" y="1031631"/>
            <a:ext cx="11591116" cy="442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57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AE0674-1D92-838B-38A1-78676297A9C2}"/>
              </a:ext>
            </a:extLst>
          </p:cNvPr>
          <p:cNvSpPr txBox="1"/>
          <p:nvPr/>
        </p:nvSpPr>
        <p:spPr>
          <a:xfrm>
            <a:off x="3048699" y="0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Демонстрация проекта</a:t>
            </a:r>
            <a:endParaRPr lang="ru-RU" sz="3600" u="sng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10CE4-6119-C391-D064-49470F497B14}"/>
              </a:ext>
            </a:extLst>
          </p:cNvPr>
          <p:cNvSpPr txBox="1"/>
          <p:nvPr/>
        </p:nvSpPr>
        <p:spPr>
          <a:xfrm>
            <a:off x="5899906" y="6455328"/>
            <a:ext cx="46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12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A11F616-5DBD-FAFC-180B-88E5D1F3F0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077" y="646331"/>
            <a:ext cx="10147845" cy="513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762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AE0674-1D92-838B-38A1-78676297A9C2}"/>
              </a:ext>
            </a:extLst>
          </p:cNvPr>
          <p:cNvSpPr txBox="1"/>
          <p:nvPr/>
        </p:nvSpPr>
        <p:spPr>
          <a:xfrm>
            <a:off x="3048699" y="0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Демонстрация проекта</a:t>
            </a:r>
            <a:endParaRPr lang="ru-RU" sz="3600" u="sng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10CE4-6119-C391-D064-49470F497B14}"/>
              </a:ext>
            </a:extLst>
          </p:cNvPr>
          <p:cNvSpPr txBox="1"/>
          <p:nvPr/>
        </p:nvSpPr>
        <p:spPr>
          <a:xfrm>
            <a:off x="5899906" y="6455328"/>
            <a:ext cx="46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13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D27202A-2E1D-827E-F8ED-FEA2CC33694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958" y="646331"/>
            <a:ext cx="10093789" cy="506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734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AE0674-1D92-838B-38A1-78676297A9C2}"/>
              </a:ext>
            </a:extLst>
          </p:cNvPr>
          <p:cNvSpPr txBox="1"/>
          <p:nvPr/>
        </p:nvSpPr>
        <p:spPr>
          <a:xfrm>
            <a:off x="3048699" y="-73222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Демонстрация проекта</a:t>
            </a:r>
            <a:endParaRPr lang="ru-RU" sz="3600" u="sng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10CE4-6119-C391-D064-49470F497B14}"/>
              </a:ext>
            </a:extLst>
          </p:cNvPr>
          <p:cNvSpPr txBox="1"/>
          <p:nvPr/>
        </p:nvSpPr>
        <p:spPr>
          <a:xfrm>
            <a:off x="5899906" y="6455328"/>
            <a:ext cx="46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14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9C840FE-E37E-741D-F8CF-0852010280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405" y="646331"/>
            <a:ext cx="9601736" cy="541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40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AE0674-1D92-838B-38A1-78676297A9C2}"/>
              </a:ext>
            </a:extLst>
          </p:cNvPr>
          <p:cNvSpPr txBox="1"/>
          <p:nvPr/>
        </p:nvSpPr>
        <p:spPr>
          <a:xfrm>
            <a:off x="3048699" y="-73222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Демонстрация проекта</a:t>
            </a:r>
            <a:endParaRPr lang="ru-RU" sz="3600" u="sng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10CE4-6119-C391-D064-49470F497B14}"/>
              </a:ext>
            </a:extLst>
          </p:cNvPr>
          <p:cNvSpPr txBox="1"/>
          <p:nvPr/>
        </p:nvSpPr>
        <p:spPr>
          <a:xfrm>
            <a:off x="5899906" y="6455328"/>
            <a:ext cx="46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15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31495D4-5969-4D75-FF3C-0D53081365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194" y="573109"/>
            <a:ext cx="10390099" cy="524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253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AE0674-1D92-838B-38A1-78676297A9C2}"/>
              </a:ext>
            </a:extLst>
          </p:cNvPr>
          <p:cNvSpPr txBox="1"/>
          <p:nvPr/>
        </p:nvSpPr>
        <p:spPr>
          <a:xfrm>
            <a:off x="3048699" y="-73222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Демонстрация проекта</a:t>
            </a:r>
            <a:endParaRPr lang="ru-RU" sz="3600" u="sng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10CE4-6119-C391-D064-49470F497B14}"/>
              </a:ext>
            </a:extLst>
          </p:cNvPr>
          <p:cNvSpPr txBox="1"/>
          <p:nvPr/>
        </p:nvSpPr>
        <p:spPr>
          <a:xfrm>
            <a:off x="5899906" y="6455328"/>
            <a:ext cx="46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16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E7434DE-9E8C-1602-521C-0A02A35DEF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18" y="573109"/>
            <a:ext cx="10748964" cy="544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425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AE0674-1D92-838B-38A1-78676297A9C2}"/>
              </a:ext>
            </a:extLst>
          </p:cNvPr>
          <p:cNvSpPr txBox="1"/>
          <p:nvPr/>
        </p:nvSpPr>
        <p:spPr>
          <a:xfrm>
            <a:off x="3048699" y="-73222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Демонстрация проекта</a:t>
            </a:r>
            <a:endParaRPr lang="ru-RU" sz="3600" u="sng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10CE4-6119-C391-D064-49470F497B14}"/>
              </a:ext>
            </a:extLst>
          </p:cNvPr>
          <p:cNvSpPr txBox="1"/>
          <p:nvPr/>
        </p:nvSpPr>
        <p:spPr>
          <a:xfrm>
            <a:off x="5899906" y="6455328"/>
            <a:ext cx="46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17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8431526-FEEF-7A8A-FD94-E78FF68EC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0772" y="457200"/>
            <a:ext cx="491045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077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AE0674-1D92-838B-38A1-78676297A9C2}"/>
              </a:ext>
            </a:extLst>
          </p:cNvPr>
          <p:cNvSpPr txBox="1"/>
          <p:nvPr/>
        </p:nvSpPr>
        <p:spPr>
          <a:xfrm>
            <a:off x="3048699" y="-73222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Демонстрация проекта</a:t>
            </a:r>
            <a:endParaRPr lang="ru-RU" sz="3600" u="sng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10CE4-6119-C391-D064-49470F497B14}"/>
              </a:ext>
            </a:extLst>
          </p:cNvPr>
          <p:cNvSpPr txBox="1"/>
          <p:nvPr/>
        </p:nvSpPr>
        <p:spPr>
          <a:xfrm>
            <a:off x="5899906" y="6455328"/>
            <a:ext cx="46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18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2B980E9-414C-6B14-4611-4FCC01495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1232" y="573109"/>
            <a:ext cx="4789535" cy="558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925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AE0674-1D92-838B-38A1-78676297A9C2}"/>
              </a:ext>
            </a:extLst>
          </p:cNvPr>
          <p:cNvSpPr txBox="1"/>
          <p:nvPr/>
        </p:nvSpPr>
        <p:spPr>
          <a:xfrm>
            <a:off x="3048699" y="-73222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Заключение</a:t>
            </a:r>
            <a:endParaRPr lang="ru-RU" sz="3600" u="sng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10CE4-6119-C391-D064-49470F497B14}"/>
              </a:ext>
            </a:extLst>
          </p:cNvPr>
          <p:cNvSpPr txBox="1"/>
          <p:nvPr/>
        </p:nvSpPr>
        <p:spPr>
          <a:xfrm>
            <a:off x="5899906" y="6455328"/>
            <a:ext cx="46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19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42966B-985D-DAB4-3C0D-6634125057B6}"/>
              </a:ext>
            </a:extLst>
          </p:cNvPr>
          <p:cNvSpPr txBox="1"/>
          <p:nvPr/>
        </p:nvSpPr>
        <p:spPr>
          <a:xfrm>
            <a:off x="757456" y="1052304"/>
            <a:ext cx="1067708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В результате выполнения курсового проекта был произведен анализ предметной области, определены основные процессы, происходящие в системе, спроектирована подсистема хранения данных, разработан дизайн пользовательского интерфейса, написаны функциональные возможности.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991596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7015760-9CB6-5CB9-5022-D40DD7F42CCE}"/>
              </a:ext>
            </a:extLst>
          </p:cNvPr>
          <p:cNvSpPr txBox="1"/>
          <p:nvPr/>
        </p:nvSpPr>
        <p:spPr>
          <a:xfrm>
            <a:off x="3048699" y="218006"/>
            <a:ext cx="60946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spc="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RU" sz="3600" u="sng" dirty="0">
              <a:solidFill>
                <a:schemeClr val="accent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AFD3FB-67EF-8620-D26B-6CDE6D460371}"/>
              </a:ext>
            </a:extLst>
          </p:cNvPr>
          <p:cNvSpPr txBox="1"/>
          <p:nvPr/>
        </p:nvSpPr>
        <p:spPr>
          <a:xfrm>
            <a:off x="1393970" y="1267009"/>
            <a:ext cx="9404059" cy="40729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340" marR="258445" algn="just"/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Цель работы: 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провести анализ выбранной предметной области и разработать программную систему соответствующую функциональным требованиям.</a:t>
            </a:r>
            <a:endParaRPr lang="ru-R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0170" marR="258445" algn="just">
              <a:spcAft>
                <a:spcPts val="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ru-R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80340" marR="258445" algn="just">
              <a:spcAft>
                <a:spcPts val="0"/>
              </a:spcAft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Для достижения поставленной цели необходимо решить следующие задачи:</a:t>
            </a:r>
          </a:p>
          <a:p>
            <a:pPr marL="180340" marR="258445" algn="just">
              <a:spcAft>
                <a:spcPts val="0"/>
              </a:spcAft>
            </a:pPr>
            <a:endParaRPr lang="ru-R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marR="258445" lvl="1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провести анализ предметной области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marR="258445" lvl="1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определить процессы;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marR="258445" lvl="1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реализовать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просмотр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различных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объектов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которые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можно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будет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посетить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в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будущем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marR="258445" lvl="1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реализовать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предоставление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динамической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карты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с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точками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всех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объектов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в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системе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marR="258445" lvl="1" indent="-342900" algn="just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реализовать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предоставление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возможности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встреч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для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совместного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посещения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 объектов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673F2A-7009-EB01-97D9-25360924C104}"/>
              </a:ext>
            </a:extLst>
          </p:cNvPr>
          <p:cNvSpPr txBox="1"/>
          <p:nvPr/>
        </p:nvSpPr>
        <p:spPr>
          <a:xfrm>
            <a:off x="5958629" y="6455328"/>
            <a:ext cx="274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24321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D8ED86-C1F1-61A1-6EEA-939C4E5240D6}"/>
              </a:ext>
            </a:extLst>
          </p:cNvPr>
          <p:cNvSpPr txBox="1"/>
          <p:nvPr/>
        </p:nvSpPr>
        <p:spPr>
          <a:xfrm>
            <a:off x="1974209" y="218006"/>
            <a:ext cx="82435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ru-RU" sz="3600" b="1" u="sng" kern="1200" dirty="0">
                <a:solidFill>
                  <a:srgbClr val="BD582C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Список используемой литературы</a:t>
            </a:r>
            <a:endParaRPr lang="ru-RU" sz="3600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596DEB-6FE1-7638-A7FF-C076F97B6847}"/>
              </a:ext>
            </a:extLst>
          </p:cNvPr>
          <p:cNvSpPr txBox="1"/>
          <p:nvPr/>
        </p:nvSpPr>
        <p:spPr>
          <a:xfrm>
            <a:off x="385894" y="1469022"/>
            <a:ext cx="11417416" cy="320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258445" lvl="0" indent="-342900" algn="just" fontAlgn="base">
              <a:spcAft>
                <a:spcPts val="600"/>
              </a:spcAft>
              <a:buClr>
                <a:srgbClr val="333333"/>
              </a:buClr>
              <a:buFont typeface="+mj-lt"/>
              <a:buAutoNum type="arabicPeriod"/>
            </a:pPr>
            <a:r>
              <a:rPr lang="ru-RU" sz="2400" dirty="0"/>
              <a:t>Документация .</a:t>
            </a:r>
            <a:r>
              <a:rPr lang="en-US" sz="2400" dirty="0"/>
              <a:t>NET </a:t>
            </a:r>
            <a:r>
              <a:rPr lang="ru-RU" sz="2400" dirty="0"/>
              <a:t>[Электронный ресурс]. – URL: </a:t>
            </a:r>
            <a:r>
              <a:rPr lang="ru-RU" sz="2400" dirty="0">
                <a:hlinkClick r:id="rId2"/>
              </a:rPr>
              <a:t>https://learn.microsoft.com/en-us/dotnet</a:t>
            </a:r>
            <a:r>
              <a:rPr lang="ru-RU" sz="2400" dirty="0"/>
              <a:t>. Режим доступа: Публичный. Дата обращения: </a:t>
            </a:r>
            <a:r>
              <a:rPr lang="en-US" sz="2400" dirty="0"/>
              <a:t>22</a:t>
            </a:r>
            <a:r>
              <a:rPr lang="ru-RU" sz="2400" dirty="0"/>
              <a:t>.</a:t>
            </a:r>
            <a:r>
              <a:rPr lang="en-US" sz="2400" dirty="0"/>
              <a:t>12</a:t>
            </a:r>
            <a:r>
              <a:rPr lang="ru-RU" sz="2400" dirty="0"/>
              <a:t>.2022</a:t>
            </a:r>
          </a:p>
          <a:p>
            <a:pPr marL="342900" marR="258445" lvl="0" indent="-342900" algn="just" fontAlgn="base">
              <a:spcAft>
                <a:spcPts val="600"/>
              </a:spcAft>
              <a:buClr>
                <a:srgbClr val="333333"/>
              </a:buClr>
              <a:buFont typeface="+mj-lt"/>
              <a:buAutoNum type="arabicPeriod"/>
            </a:pPr>
            <a:r>
              <a:rPr lang="ru-RU" sz="2400" dirty="0"/>
              <a:t>Документация </a:t>
            </a:r>
            <a:r>
              <a:rPr lang="en-US" sz="2400" dirty="0"/>
              <a:t>Yandex Maps JavaScript API </a:t>
            </a:r>
            <a:r>
              <a:rPr lang="ru-RU" sz="2400" dirty="0"/>
              <a:t>[Электронный ресурс]. – URL: </a:t>
            </a:r>
            <a:r>
              <a:rPr lang="ru-RU" sz="2400" dirty="0">
                <a:hlinkClick r:id="rId3"/>
              </a:rPr>
              <a:t>https://yandex.ru/dev/maps/jsapi/doc/2.1/quick-start/index.html?from=jsapi</a:t>
            </a:r>
            <a:r>
              <a:rPr lang="ru-RU" sz="2400" dirty="0"/>
              <a:t> Режим доступа: Публичный. Дата обращения: </a:t>
            </a:r>
            <a:r>
              <a:rPr lang="en-US" sz="2400" dirty="0"/>
              <a:t>22</a:t>
            </a:r>
            <a:r>
              <a:rPr lang="ru-RU" sz="2400" dirty="0"/>
              <a:t>.</a:t>
            </a:r>
            <a:r>
              <a:rPr lang="en-US" sz="2400" dirty="0"/>
              <a:t>12</a:t>
            </a:r>
            <a:r>
              <a:rPr lang="ru-RU" sz="2400" dirty="0"/>
              <a:t>.2022</a:t>
            </a:r>
          </a:p>
          <a:p>
            <a:pPr algn="just"/>
            <a:r>
              <a:rPr lang="ru-RU" sz="2400" dirty="0"/>
              <a:t>3.	</a:t>
            </a:r>
            <a:r>
              <a:rPr lang="en-US" sz="2400" dirty="0" err="1"/>
              <a:t>Документация</a:t>
            </a:r>
            <a:r>
              <a:rPr lang="en-US" sz="2400" dirty="0"/>
              <a:t> Telegram API [</a:t>
            </a:r>
            <a:r>
              <a:rPr lang="en-US" sz="2400" dirty="0" err="1"/>
              <a:t>Электронный</a:t>
            </a:r>
            <a:r>
              <a:rPr lang="en-US" sz="2400" dirty="0"/>
              <a:t> </a:t>
            </a:r>
            <a:r>
              <a:rPr lang="en-US" sz="2400" dirty="0" err="1"/>
              <a:t>ресурс</a:t>
            </a:r>
            <a:r>
              <a:rPr lang="en-US" sz="2400" dirty="0"/>
              <a:t>]. – URL</a:t>
            </a:r>
            <a:r>
              <a:rPr lang="ru-RU" sz="2400" dirty="0"/>
              <a:t>: </a:t>
            </a:r>
            <a:r>
              <a:rPr lang="en-US" sz="2400" dirty="0">
                <a:hlinkClick r:id="rId4"/>
              </a:rPr>
              <a:t>https://core.telegram.org/methods</a:t>
            </a:r>
            <a:r>
              <a:rPr lang="en-US" sz="2400" dirty="0"/>
              <a:t> </a:t>
            </a:r>
            <a:r>
              <a:rPr lang="en-US" sz="2400" dirty="0" err="1"/>
              <a:t>Режим</a:t>
            </a:r>
            <a:r>
              <a:rPr lang="en-US" sz="2400" dirty="0"/>
              <a:t> </a:t>
            </a:r>
            <a:r>
              <a:rPr lang="en-US" sz="2400" dirty="0" err="1"/>
              <a:t>доступа</a:t>
            </a:r>
            <a:r>
              <a:rPr lang="en-US" sz="2400" dirty="0"/>
              <a:t>: </a:t>
            </a:r>
            <a:r>
              <a:rPr lang="en-US" sz="2400" dirty="0" err="1"/>
              <a:t>Публичный</a:t>
            </a:r>
            <a:r>
              <a:rPr lang="en-US" sz="2400" dirty="0"/>
              <a:t>. </a:t>
            </a:r>
            <a:r>
              <a:rPr lang="en-US" sz="2400" dirty="0" err="1"/>
              <a:t>Дата</a:t>
            </a:r>
            <a:r>
              <a:rPr lang="en-US" sz="2400" dirty="0"/>
              <a:t> </a:t>
            </a:r>
            <a:r>
              <a:rPr lang="en-US" sz="2400" dirty="0" err="1"/>
              <a:t>обращения</a:t>
            </a:r>
            <a:r>
              <a:rPr lang="en-US" sz="2400" dirty="0"/>
              <a:t>: </a:t>
            </a:r>
            <a:r>
              <a:rPr lang="ru-RU" sz="2400" dirty="0"/>
              <a:t>22</a:t>
            </a:r>
            <a:r>
              <a:rPr lang="en-US" sz="2400" dirty="0"/>
              <a:t>.</a:t>
            </a:r>
            <a:r>
              <a:rPr lang="ru-RU" sz="2400" dirty="0"/>
              <a:t>12</a:t>
            </a:r>
            <a:r>
              <a:rPr lang="en-US" sz="2400" dirty="0"/>
              <a:t>.2022</a:t>
            </a:r>
            <a:endParaRPr lang="ru-RU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826CF-81BB-63AE-2744-741964EB251B}"/>
              </a:ext>
            </a:extLst>
          </p:cNvPr>
          <p:cNvSpPr txBox="1"/>
          <p:nvPr/>
        </p:nvSpPr>
        <p:spPr>
          <a:xfrm>
            <a:off x="5899906" y="6455328"/>
            <a:ext cx="46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20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4644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6D10ECF-1437-D6BD-7F8A-155C554E1DDA}"/>
              </a:ext>
            </a:extLst>
          </p:cNvPr>
          <p:cNvSpPr txBox="1"/>
          <p:nvPr/>
        </p:nvSpPr>
        <p:spPr>
          <a:xfrm>
            <a:off x="2460771" y="313354"/>
            <a:ext cx="72704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spc="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предметной области</a:t>
            </a:r>
            <a:endParaRPr lang="ru-RU" sz="3600" u="sng" dirty="0">
              <a:solidFill>
                <a:schemeClr val="accent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EBCEC7-4802-1DA4-14C7-4EBB6E383FE5}"/>
              </a:ext>
            </a:extLst>
          </p:cNvPr>
          <p:cNvSpPr txBox="1"/>
          <p:nvPr/>
        </p:nvSpPr>
        <p:spPr>
          <a:xfrm>
            <a:off x="151002" y="1555411"/>
            <a:ext cx="1191236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0340" marR="258445" algn="just">
              <a:spcAft>
                <a:spcPts val="0"/>
              </a:spcAft>
            </a:pPr>
            <a:r>
              <a:rPr lang="ru-RU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В 21 веке практически каждый человек путешествует или по миру или в пределах своей страны. Иногда, путешествуя, Вы начинаете долго искать по различным сайтам и поисковикам информацию какое место можно посетить. </a:t>
            </a:r>
          </a:p>
          <a:p>
            <a:pPr marL="180340" marR="258445" algn="just">
              <a:spcAft>
                <a:spcPts val="0"/>
              </a:spcAft>
            </a:pPr>
            <a:r>
              <a:rPr lang="ru-RU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	Данная программная система должна решить эту потребность.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057948-0D43-B7B0-D47E-D6752605F0D6}"/>
              </a:ext>
            </a:extLst>
          </p:cNvPr>
          <p:cNvSpPr txBox="1"/>
          <p:nvPr/>
        </p:nvSpPr>
        <p:spPr>
          <a:xfrm>
            <a:off x="5958629" y="6455328"/>
            <a:ext cx="274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5596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69EFF73-3438-6858-8861-A8EC03EB2D41}"/>
              </a:ext>
            </a:extLst>
          </p:cNvPr>
          <p:cNvSpPr txBox="1"/>
          <p:nvPr/>
        </p:nvSpPr>
        <p:spPr>
          <a:xfrm>
            <a:off x="2157369" y="163396"/>
            <a:ext cx="787726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Роли пользователей </a:t>
            </a:r>
          </a:p>
          <a:p>
            <a:pPr algn="ctr"/>
            <a:r>
              <a:rPr lang="ru-RU" sz="3600" b="1" u="sng" dirty="0">
                <a:solidFill>
                  <a:schemeClr val="accent2"/>
                </a:solidFill>
                <a:latin typeface="Times New Roman" panose="02020603050405020304" pitchFamily="18" charset="0"/>
              </a:rPr>
              <a:t>программной системы</a:t>
            </a:r>
            <a:endParaRPr lang="ru-RU" sz="3600" b="1" u="sng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73DBED-F7A1-1060-6147-4F05CCDEFD6E}"/>
              </a:ext>
            </a:extLst>
          </p:cNvPr>
          <p:cNvSpPr txBox="1"/>
          <p:nvPr/>
        </p:nvSpPr>
        <p:spPr>
          <a:xfrm>
            <a:off x="4277860" y="2314303"/>
            <a:ext cx="3911018" cy="22293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accent2"/>
              </a:buClr>
              <a:buSzPct val="100000"/>
              <a:buFont typeface="Times New Roman" panose="02020603050405020304" pitchFamily="18" charset="0"/>
              <a:buChar char="•"/>
            </a:pPr>
            <a:r>
              <a:rPr lang="ru-RU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Путешественник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SzPct val="100000"/>
              <a:buFont typeface="Times New Roman" panose="02020603050405020304" pitchFamily="18" charset="0"/>
              <a:buChar char="•"/>
            </a:pPr>
            <a:r>
              <a:rPr lang="ru-RU" sz="3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Владелец</a:t>
            </a:r>
          </a:p>
          <a:p>
            <a:pPr marL="285750" indent="-285750">
              <a:lnSpc>
                <a:spcPct val="150000"/>
              </a:lnSpc>
              <a:buClr>
                <a:schemeClr val="accent2"/>
              </a:buClr>
              <a:buSzPct val="100000"/>
              <a:buFont typeface="Times New Roman" panose="02020603050405020304" pitchFamily="18" charset="0"/>
              <a:buChar char="•"/>
            </a:pPr>
            <a:r>
              <a:rPr lang="ru-RU" sz="3200" dirty="0">
                <a:latin typeface="Times New Roman" panose="02020603050405020304" pitchFamily="18" charset="0"/>
              </a:rPr>
              <a:t>Администратор</a:t>
            </a:r>
            <a:endParaRPr lang="ru-RU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977D9C-0706-9300-D33C-2BBBE9679B90}"/>
              </a:ext>
            </a:extLst>
          </p:cNvPr>
          <p:cNvSpPr txBox="1"/>
          <p:nvPr/>
        </p:nvSpPr>
        <p:spPr>
          <a:xfrm>
            <a:off x="5958629" y="6455328"/>
            <a:ext cx="274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69311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E74A123-2069-4D1D-2589-5C698E5700EC}"/>
              </a:ext>
            </a:extLst>
          </p:cNvPr>
          <p:cNvSpPr txBox="1"/>
          <p:nvPr/>
        </p:nvSpPr>
        <p:spPr>
          <a:xfrm>
            <a:off x="5958629" y="6455328"/>
            <a:ext cx="274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5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AA288B-AA33-4D32-343B-7C1B0580C64B}"/>
              </a:ext>
            </a:extLst>
          </p:cNvPr>
          <p:cNvSpPr txBox="1"/>
          <p:nvPr/>
        </p:nvSpPr>
        <p:spPr>
          <a:xfrm>
            <a:off x="3048699" y="-122013"/>
            <a:ext cx="60946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2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Диаграмма прецедентов</a:t>
            </a:r>
            <a:endParaRPr lang="ru-RU" sz="3200" b="1" u="sng" dirty="0">
              <a:solidFill>
                <a:schemeClr val="accent2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9D37C33-AD00-1B7C-C27F-51D866FCF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19" y="464175"/>
            <a:ext cx="11361899" cy="592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11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1A8776-FB50-F33D-40D5-597DE024DEAD}"/>
              </a:ext>
            </a:extLst>
          </p:cNvPr>
          <p:cNvSpPr txBox="1"/>
          <p:nvPr/>
        </p:nvSpPr>
        <p:spPr>
          <a:xfrm>
            <a:off x="1823207" y="159283"/>
            <a:ext cx="85455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Диаграмма классов</a:t>
            </a:r>
            <a:endParaRPr lang="ru-RU" sz="3600" b="1" u="sng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8CC388-78CF-748D-8261-4966B49310F7}"/>
              </a:ext>
            </a:extLst>
          </p:cNvPr>
          <p:cNvSpPr txBox="1"/>
          <p:nvPr/>
        </p:nvSpPr>
        <p:spPr>
          <a:xfrm>
            <a:off x="5958629" y="6455328"/>
            <a:ext cx="274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6</a:t>
            </a:r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9BF5059-6A3A-A83C-4806-45A5CBDA3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3207" y="869731"/>
            <a:ext cx="8856875" cy="51185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952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498D55-F9C5-E94F-26D1-BC5FF8B87606}"/>
              </a:ext>
            </a:extLst>
          </p:cNvPr>
          <p:cNvSpPr txBox="1"/>
          <p:nvPr/>
        </p:nvSpPr>
        <p:spPr>
          <a:xfrm>
            <a:off x="1437312" y="-126366"/>
            <a:ext cx="93173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Логическая схема базы данных</a:t>
            </a:r>
            <a:endParaRPr lang="ru-RU" sz="36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9399ED-C68C-354D-0586-987E452C0D43}"/>
              </a:ext>
            </a:extLst>
          </p:cNvPr>
          <p:cNvSpPr txBox="1"/>
          <p:nvPr/>
        </p:nvSpPr>
        <p:spPr>
          <a:xfrm>
            <a:off x="5958629" y="6455328"/>
            <a:ext cx="274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7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CAF80E4-5632-7AA9-EABF-819E422702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435" y="519965"/>
            <a:ext cx="7503125" cy="569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608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925704-CE5D-00B9-DAAC-FB67B93F1D21}"/>
              </a:ext>
            </a:extLst>
          </p:cNvPr>
          <p:cNvSpPr txBox="1"/>
          <p:nvPr/>
        </p:nvSpPr>
        <p:spPr>
          <a:xfrm>
            <a:off x="1437312" y="-131399"/>
            <a:ext cx="93173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Физическая</a:t>
            </a:r>
            <a:r>
              <a:rPr lang="ru-RU" sz="3600" b="1" u="sng" dirty="0">
                <a:solidFill>
                  <a:schemeClr val="accent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схема базы данных</a:t>
            </a:r>
            <a:endParaRPr lang="ru-RU" sz="36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AC81FC-C79D-1165-DF99-37A307DAA86D}"/>
              </a:ext>
            </a:extLst>
          </p:cNvPr>
          <p:cNvSpPr txBox="1"/>
          <p:nvPr/>
        </p:nvSpPr>
        <p:spPr>
          <a:xfrm>
            <a:off x="5958629" y="6455328"/>
            <a:ext cx="274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8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87050F3-F808-C9CC-8297-840EC82B4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531" y="514931"/>
            <a:ext cx="5300520" cy="583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150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68FCCC-5A67-622E-6A95-EB050F3A0696}"/>
              </a:ext>
            </a:extLst>
          </p:cNvPr>
          <p:cNvSpPr txBox="1"/>
          <p:nvPr/>
        </p:nvSpPr>
        <p:spPr>
          <a:xfrm>
            <a:off x="2301380" y="117338"/>
            <a:ext cx="75892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b="1" u="sng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Стек используемых технологий</a:t>
            </a:r>
            <a:endParaRPr lang="ru-RU" sz="3600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F17C3D-7A19-7B9D-DE0F-ED9F3A5C8AC2}"/>
              </a:ext>
            </a:extLst>
          </p:cNvPr>
          <p:cNvSpPr txBox="1"/>
          <p:nvPr/>
        </p:nvSpPr>
        <p:spPr>
          <a:xfrm>
            <a:off x="5958629" y="6455328"/>
            <a:ext cx="2747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rgbClr val="000000"/>
                </a:solidFill>
                <a:latin typeface="Times New Roman" panose="02020603050405020304" pitchFamily="18" charset="0"/>
              </a:rPr>
              <a:t>9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30890F-A72A-A13A-BFB2-707B38C908D6}"/>
              </a:ext>
            </a:extLst>
          </p:cNvPr>
          <p:cNvSpPr txBox="1"/>
          <p:nvPr/>
        </p:nvSpPr>
        <p:spPr>
          <a:xfrm>
            <a:off x="3638026" y="2354668"/>
            <a:ext cx="6487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ru-RU" sz="5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17A234-2782-B9D5-55A3-36AA22ECB836}"/>
              </a:ext>
            </a:extLst>
          </p:cNvPr>
          <p:cNvSpPr txBox="1"/>
          <p:nvPr/>
        </p:nvSpPr>
        <p:spPr>
          <a:xfrm>
            <a:off x="7188585" y="2354668"/>
            <a:ext cx="5276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ru-RU" sz="5400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9B517796-C7B1-B0F0-D41B-8AD42A30C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1058"/>
            <a:ext cx="3438525" cy="329565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C5F649E-7CC6-49FA-7F2A-DAB112F61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4631" y="1169259"/>
            <a:ext cx="3086100" cy="307657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FAEC41B6-6C0C-F64F-B75F-4E452AD6BB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7863" y="967631"/>
            <a:ext cx="3985513" cy="369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556552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254</TotalTime>
  <Words>398</Words>
  <Application>Microsoft Office PowerPoint</Application>
  <PresentationFormat>Широкоэкранный</PresentationFormat>
  <Paragraphs>68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Symbol</vt:lpstr>
      <vt:lpstr>Times New Roman</vt:lpstr>
      <vt:lpstr>Ретро</vt:lpstr>
      <vt:lpstr>КУРСОВОЙ ПРОЕКТ  Разработка программной системы «Помощник путешественника по Владимиру»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КУРСОВОЙ ПРОЕКТ  Разработка структуры базы данных для информационной системы «Производство» </dc:title>
  <dc:creator>Валентин</dc:creator>
  <cp:lastModifiedBy>Валентин Емельянов</cp:lastModifiedBy>
  <cp:revision>68</cp:revision>
  <dcterms:created xsi:type="dcterms:W3CDTF">2022-05-17T20:09:30Z</dcterms:created>
  <dcterms:modified xsi:type="dcterms:W3CDTF">2022-12-23T01:16:44Z</dcterms:modified>
</cp:coreProperties>
</file>

<file path=docProps/thumbnail.jpeg>
</file>